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swald Medium"/>
      <p:regular r:id="rId21"/>
      <p:bold r:id="rId22"/>
    </p:embeddedFont>
    <p:embeddedFont>
      <p:font typeface="Economica"/>
      <p:regular r:id="rId23"/>
      <p:bold r:id="rId24"/>
      <p:italic r:id="rId25"/>
      <p:boldItalic r:id="rId26"/>
    </p:embeddedFont>
    <p:embeddedFont>
      <p:font typeface="Playfair Display ExtraBold"/>
      <p:bold r:id="rId27"/>
      <p:boldItalic r:id="rId28"/>
    </p:embeddedFont>
    <p:embeddedFont>
      <p:font typeface="Oswald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OswaldMedium-bold.fntdata"/><Relationship Id="rId21" Type="http://schemas.openxmlformats.org/officeDocument/2006/relationships/font" Target="fonts/OswaldMedium-regular.fntdata"/><Relationship Id="rId24" Type="http://schemas.openxmlformats.org/officeDocument/2006/relationships/font" Target="fonts/Economica-bold.fntdata"/><Relationship Id="rId23" Type="http://schemas.openxmlformats.org/officeDocument/2006/relationships/font" Target="fonts/Economic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boldItalic.fntdata"/><Relationship Id="rId25" Type="http://schemas.openxmlformats.org/officeDocument/2006/relationships/font" Target="fonts/Economica-italic.fntdata"/><Relationship Id="rId28" Type="http://schemas.openxmlformats.org/officeDocument/2006/relationships/font" Target="fonts/PlayfairDisplayExtraBold-boldItalic.fntdata"/><Relationship Id="rId27" Type="http://schemas.openxmlformats.org/officeDocument/2006/relationships/font" Target="fonts/PlayfairDisplay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670b74ed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f670b74ed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670bb116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670bb116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670bb1164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670bb1164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6cbe193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6cbe193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6cbe1933f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6cbe1933f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670bb1164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f670bb1164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670b74ed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670b74ed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f670b74ed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f670b74ed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670bb1164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670bb1164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f670bb11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f670bb11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670bb116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670bb116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670bb116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670bb116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f670bb116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f670bb116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670bb116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670bb116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 rot="422253">
            <a:off x="9887" y="3405396"/>
            <a:ext cx="3290893" cy="117373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b="1" sz="177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ko" sz="1779">
                <a:solidFill>
                  <a:schemeClr val="dk1"/>
                </a:solidFill>
              </a:rPr>
              <a:t>Ardeshir / Jinseo / Dhruv / Rachel / Devi</a:t>
            </a:r>
            <a:endParaRPr b="1" sz="177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3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90">
              <a:solidFill>
                <a:schemeClr val="dk1"/>
              </a:solidFill>
              <a:highlight>
                <a:srgbClr val="BF9000"/>
              </a:highlight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772200" y="915750"/>
            <a:ext cx="5422200" cy="1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chemeClr val="lt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Football Prediction Model - Data Engineering</a:t>
            </a:r>
            <a:endParaRPr sz="3300">
              <a:solidFill>
                <a:schemeClr val="lt1"/>
              </a:solidFill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775" y="611900"/>
            <a:ext cx="7286226" cy="445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57774" cy="134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3" y="3447150"/>
            <a:ext cx="1857775" cy="16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2943325" y="21525"/>
            <a:ext cx="456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DataBase Creation</a:t>
            </a:r>
            <a:endParaRPr b="1" sz="30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16000" y="2120150"/>
            <a:ext cx="18579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Player_info - &gt; Primary Key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Attackers_data,P</a:t>
            </a: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hysical_data,</a:t>
            </a: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oalkeeper_data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Defensive_data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225" y="1341000"/>
            <a:ext cx="1735549" cy="8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78725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700">
                <a:solidFill>
                  <a:srgbClr val="00FFFF"/>
                </a:solidFill>
                <a:latin typeface="Open Sans"/>
                <a:ea typeface="Open Sans"/>
                <a:cs typeface="Open Sans"/>
                <a:sym typeface="Open Sans"/>
              </a:rPr>
              <a:t>Data insights from SQL</a:t>
            </a:r>
            <a:endParaRPr i="1" sz="6100">
              <a:solidFill>
                <a:srgbClr val="00FFFF"/>
              </a:solidFill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0" y="1949350"/>
            <a:ext cx="4158750" cy="32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-857275" y="1068100"/>
            <a:ext cx="52239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500">
                <a:solidFill>
                  <a:srgbClr val="FFFFFF"/>
                </a:solidFill>
              </a:rPr>
              <a:t>Average of Rating/Wage/Value by Position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4647900" y="1068100"/>
            <a:ext cx="449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Impact of Age on Wage/Value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4100" y="1939650"/>
            <a:ext cx="3999900" cy="32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137575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highlight>
                  <a:schemeClr val="lt1"/>
                </a:highlight>
                <a:latin typeface="Oswald Medium"/>
                <a:ea typeface="Oswald Medium"/>
                <a:cs typeface="Oswald Medium"/>
                <a:sym typeface="Oswald Medium"/>
              </a:rPr>
              <a:t>Value Based on Cost</a:t>
            </a:r>
            <a:endParaRPr i="1">
              <a:highlight>
                <a:schemeClr val="lt1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-897450" y="901000"/>
            <a:ext cx="3999900" cy="24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9144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</a:rPr>
              <a:t>Most </a:t>
            </a:r>
            <a:r>
              <a:rPr b="1" i="1" lang="ko" sz="1500">
                <a:highlight>
                  <a:srgbClr val="CC0000"/>
                </a:highlight>
              </a:rPr>
              <a:t>Value for Money Attacking</a:t>
            </a:r>
            <a:endParaRPr b="1" i="1" sz="1500">
              <a:highlight>
                <a:srgbClr val="CC0000"/>
              </a:highlight>
            </a:endParaRPr>
          </a:p>
          <a:p>
            <a:pPr indent="0" lvl="0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5960575" y="1473400"/>
            <a:ext cx="32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4"/>
          <p:cNvSpPr txBox="1"/>
          <p:nvPr>
            <p:ph idx="2" type="body"/>
          </p:nvPr>
        </p:nvSpPr>
        <p:spPr>
          <a:xfrm>
            <a:off x="5313500" y="2953150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ko" sz="1500">
                <a:highlight>
                  <a:srgbClr val="CC0000"/>
                </a:highlight>
              </a:rPr>
              <a:t>V</a:t>
            </a:r>
            <a:r>
              <a:rPr b="1" i="1" lang="ko" sz="1500">
                <a:highlight>
                  <a:srgbClr val="CC0000"/>
                </a:highlight>
              </a:rPr>
              <a:t>alue for Money Defensive players</a:t>
            </a:r>
            <a:endParaRPr b="1" i="1" sz="1500">
              <a:highlight>
                <a:srgbClr val="CC0000"/>
              </a:highlight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63" y="1261950"/>
            <a:ext cx="78390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475" y="3402201"/>
            <a:ext cx="7877175" cy="17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445625" y="510425"/>
            <a:ext cx="85206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914400" rtl="0" algn="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ko" sz="2767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Top Players by Improvement Potential</a:t>
            </a:r>
            <a:endParaRPr b="1" i="1" sz="2567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-294675" y="743050"/>
            <a:ext cx="42018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67">
              <a:solidFill>
                <a:srgbClr val="FF0000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625" y="1794875"/>
            <a:ext cx="6746376" cy="33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39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DREAM XI</a:t>
            </a:r>
            <a:endParaRPr b="1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8975"/>
            <a:ext cx="5344425" cy="40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425" y="1098975"/>
            <a:ext cx="3799575" cy="40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 b="6757" l="0" r="5311" t="5476"/>
          <a:stretch/>
        </p:blipFill>
        <p:spPr>
          <a:xfrm>
            <a:off x="0" y="0"/>
            <a:ext cx="2601074" cy="50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/>
        </p:nvSpPr>
        <p:spPr>
          <a:xfrm>
            <a:off x="1124200" y="490600"/>
            <a:ext cx="553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>
                <a:solidFill>
                  <a:schemeClr val="lt1"/>
                </a:solidFill>
              </a:rPr>
              <a:t>Topics of Discussion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867425" y="930400"/>
            <a:ext cx="50703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b="1" lang="ko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Cleaning and Ethics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b="1" lang="ko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Exploratory Data Analysis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b="1" lang="ko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Visualization 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b="1" lang="ko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Database Creation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b="1" lang="ko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insights</a:t>
            </a:r>
            <a:endParaRPr b="1"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2244175" y="353450"/>
            <a:ext cx="6375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Data Cleaning and Ethics</a:t>
            </a:r>
            <a:endParaRPr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0" y="1781100"/>
            <a:ext cx="4688700" cy="3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b="1"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Focused on ensuring data quality and integrity.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b="1"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Handling Missing and Irrelevant Data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b="1"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 Engineering and Data Transformation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b="1" lang="ko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Ethics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100" y="1926400"/>
            <a:ext cx="4331874" cy="28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1075" y="118800"/>
            <a:ext cx="3995600" cy="4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6">
            <a:alphaModFix/>
          </a:blip>
          <a:srcRect b="0" l="-613" r="0" t="0"/>
          <a:stretch/>
        </p:blipFill>
        <p:spPr>
          <a:xfrm>
            <a:off x="5148400" y="572904"/>
            <a:ext cx="3995600" cy="44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2895"/>
            <a:ext cx="3451597" cy="4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1214850" y="27475"/>
            <a:ext cx="6714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Analysis of Player’s Rating and Potential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8775"/>
            <a:ext cx="8882949" cy="41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782000" y="139925"/>
            <a:ext cx="55800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Analysis of Player’s rating and value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5275"/>
            <a:ext cx="8858499" cy="40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108675" y="32325"/>
            <a:ext cx="66654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Analysis of Player’s rating and the age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50" y="863625"/>
            <a:ext cx="8536650" cy="40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927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9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